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0" r:id="rId3"/>
    <p:sldId id="259" r:id="rId4"/>
    <p:sldId id="258" r:id="rId5"/>
    <p:sldId id="257"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9" name="8 Subtítulo"/>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Título"/>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s-ES" smtClean="0"/>
              <a:t>Haga clic para modificar el estilo de título del patrón</a:t>
            </a:r>
            <a:endParaRPr kumimoji="0" lang="en-US"/>
          </a:p>
        </p:txBody>
      </p:sp>
      <p:cxnSp>
        <p:nvCxnSpPr>
          <p:cNvPr id="8" name="7 Conector recto"/>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Conector recto"/>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Elipse"/>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Marcador de fecha"/>
          <p:cNvSpPr>
            <a:spLocks noGrp="1"/>
          </p:cNvSpPr>
          <p:nvPr>
            <p:ph type="dt" sz="half" idx="10"/>
          </p:nvPr>
        </p:nvSpPr>
        <p:spPr/>
        <p:txBody>
          <a:bodyPr/>
          <a:lstStyle/>
          <a:p>
            <a:fld id="{854A6C84-8F61-410B-B2B8-D0B9D4128E5F}" type="datetimeFigureOut">
              <a:rPr lang="es-CL" smtClean="0"/>
              <a:pPr/>
              <a:t>01-07-2013</a:t>
            </a:fld>
            <a:endParaRPr lang="es-CL"/>
          </a:p>
        </p:txBody>
      </p:sp>
      <p:sp>
        <p:nvSpPr>
          <p:cNvPr id="16" name="15 Marcador de número de diapositiva"/>
          <p:cNvSpPr>
            <a:spLocks noGrp="1"/>
          </p:cNvSpPr>
          <p:nvPr>
            <p:ph type="sldNum" sz="quarter" idx="11"/>
          </p:nvPr>
        </p:nvSpPr>
        <p:spPr/>
        <p:txBody>
          <a:bodyPr/>
          <a:lstStyle/>
          <a:p>
            <a:fld id="{5335D26D-4B07-47AB-AA3E-14A40F8B2CCA}" type="slidenum">
              <a:rPr lang="es-CL" smtClean="0"/>
              <a:pPr/>
              <a:t>‹Nº›</a:t>
            </a:fld>
            <a:endParaRPr lang="es-CL"/>
          </a:p>
        </p:txBody>
      </p:sp>
      <p:sp>
        <p:nvSpPr>
          <p:cNvPr id="17" name="16 Marcador de pie de página"/>
          <p:cNvSpPr>
            <a:spLocks noGrp="1"/>
          </p:cNvSpPr>
          <p:nvPr>
            <p:ph type="ftr" sz="quarter" idx="12"/>
          </p:nvPr>
        </p:nvSpPr>
        <p:spPr/>
        <p:txBody>
          <a:bodyPr/>
          <a:lstStyle/>
          <a:p>
            <a:endParaRPr lang="es-C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54A6C84-8F61-410B-B2B8-D0B9D4128E5F}" type="datetimeFigureOut">
              <a:rPr lang="es-CL" smtClean="0"/>
              <a:pPr/>
              <a:t>01-07-2013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5335D26D-4B07-47AB-AA3E-14A40F8B2CCA}" type="slidenum">
              <a:rPr lang="es-CL" smtClean="0"/>
              <a:pPr/>
              <a:t>‹Nº›</a:t>
            </a:fld>
            <a:endParaRPr lang="es-C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54A6C84-8F61-410B-B2B8-D0B9D4128E5F}" type="datetimeFigureOut">
              <a:rPr lang="es-CL" smtClean="0"/>
              <a:pPr/>
              <a:t>01-07-2013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5335D26D-4B07-47AB-AA3E-14A40F8B2CCA}" type="slidenum">
              <a:rPr lang="es-CL" smtClean="0"/>
              <a:pPr/>
              <a:t>‹Nº›</a:t>
            </a:fld>
            <a:endParaRPr lang="es-C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9" name="8 Marcador de contenido"/>
          <p:cNvSpPr>
            <a:spLocks noGrp="1"/>
          </p:cNvSpPr>
          <p:nvPr>
            <p:ph idx="1"/>
          </p:nvPr>
        </p:nvSpPr>
        <p:spPr>
          <a:xfrm>
            <a:off x="457200" y="1524000"/>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4" name="13 Marcador de fecha"/>
          <p:cNvSpPr>
            <a:spLocks noGrp="1"/>
          </p:cNvSpPr>
          <p:nvPr>
            <p:ph type="dt" sz="half" idx="14"/>
          </p:nvPr>
        </p:nvSpPr>
        <p:spPr/>
        <p:txBody>
          <a:bodyPr/>
          <a:lstStyle/>
          <a:p>
            <a:fld id="{854A6C84-8F61-410B-B2B8-D0B9D4128E5F}" type="datetimeFigureOut">
              <a:rPr lang="es-CL" smtClean="0"/>
              <a:pPr/>
              <a:t>01-07-2013</a:t>
            </a:fld>
            <a:endParaRPr lang="es-CL"/>
          </a:p>
        </p:txBody>
      </p:sp>
      <p:sp>
        <p:nvSpPr>
          <p:cNvPr id="15" name="14 Marcador de número de diapositiva"/>
          <p:cNvSpPr>
            <a:spLocks noGrp="1"/>
          </p:cNvSpPr>
          <p:nvPr>
            <p:ph type="sldNum" sz="quarter" idx="15"/>
          </p:nvPr>
        </p:nvSpPr>
        <p:spPr/>
        <p:txBody>
          <a:bodyPr/>
          <a:lstStyle>
            <a:lvl1pPr algn="ctr">
              <a:defRPr/>
            </a:lvl1pPr>
          </a:lstStyle>
          <a:p>
            <a:fld id="{5335D26D-4B07-47AB-AA3E-14A40F8B2CCA}" type="slidenum">
              <a:rPr lang="es-CL" smtClean="0"/>
              <a:pPr/>
              <a:t>‹Nº›</a:t>
            </a:fld>
            <a:endParaRPr lang="es-CL"/>
          </a:p>
        </p:txBody>
      </p:sp>
      <p:sp>
        <p:nvSpPr>
          <p:cNvPr id="16" name="15 Marcador de pie de página"/>
          <p:cNvSpPr>
            <a:spLocks noGrp="1"/>
          </p:cNvSpPr>
          <p:nvPr>
            <p:ph type="ftr" sz="quarter" idx="16"/>
          </p:nvPr>
        </p:nvSpPr>
        <p:spPr/>
        <p:txBody>
          <a:bodyPr/>
          <a:lstStyle/>
          <a:p>
            <a:endParaRPr lang="es-CL"/>
          </a:p>
        </p:txBody>
      </p:sp>
      <p:sp>
        <p:nvSpPr>
          <p:cNvPr id="17" name="16 Título"/>
          <p:cNvSpPr>
            <a:spLocks noGrp="1"/>
          </p:cNvSpPr>
          <p:nvPr>
            <p:ph type="title"/>
          </p:nvPr>
        </p:nvSpPr>
        <p:spPr/>
        <p:txBody>
          <a:bodyPr rtlCol="0" anchor="b" anchorCtr="0"/>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fld id="{854A6C84-8F61-410B-B2B8-D0B9D4128E5F}" type="datetimeFigureOut">
              <a:rPr lang="es-CL" smtClean="0"/>
              <a:pPr/>
              <a:t>01-07-2013</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5335D26D-4B07-47AB-AA3E-14A40F8B2CCA}" type="slidenum">
              <a:rPr lang="es-CL" smtClean="0"/>
              <a:pPr/>
              <a:t>‹Nº›</a:t>
            </a:fld>
            <a:endParaRPr lang="es-CL"/>
          </a:p>
        </p:txBody>
      </p:sp>
      <p:sp>
        <p:nvSpPr>
          <p:cNvPr id="2" name="1 Título"/>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cxnSp>
        <p:nvCxnSpPr>
          <p:cNvPr id="7" name="6 Conector recto"/>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4 Marcador de fecha"/>
          <p:cNvSpPr>
            <a:spLocks noGrp="1"/>
          </p:cNvSpPr>
          <p:nvPr>
            <p:ph type="dt" sz="half" idx="10"/>
          </p:nvPr>
        </p:nvSpPr>
        <p:spPr/>
        <p:txBody>
          <a:bodyPr/>
          <a:lstStyle/>
          <a:p>
            <a:fld id="{854A6C84-8F61-410B-B2B8-D0B9D4128E5F}" type="datetimeFigureOut">
              <a:rPr lang="es-CL" smtClean="0"/>
              <a:pPr/>
              <a:t>01-07-2013</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5335D26D-4B07-47AB-AA3E-14A40F8B2CCA}" type="slidenum">
              <a:rPr lang="es-CL" smtClean="0"/>
              <a:pPr/>
              <a:t>‹Nº›</a:t>
            </a:fld>
            <a:endParaRPr lang="es-CL"/>
          </a:p>
        </p:txBody>
      </p:sp>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11" name="10 Marcador de contenido"/>
          <p:cNvSpPr>
            <a:spLocks noGrp="1"/>
          </p:cNvSpPr>
          <p:nvPr>
            <p:ph sz="half" idx="1"/>
          </p:nvPr>
        </p:nvSpPr>
        <p:spPr>
          <a:xfrm>
            <a:off x="457200" y="1524000"/>
            <a:ext cx="4059936"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524000"/>
            <a:ext cx="4059936"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9" name="8 Marcador de número de diapositiva"/>
          <p:cNvSpPr>
            <a:spLocks noGrp="1"/>
          </p:cNvSpPr>
          <p:nvPr>
            <p:ph type="sldNum" sz="quarter" idx="12"/>
          </p:nvPr>
        </p:nvSpPr>
        <p:spPr/>
        <p:txBody>
          <a:bodyPr/>
          <a:lstStyle/>
          <a:p>
            <a:fld id="{5335D26D-4B07-47AB-AA3E-14A40F8B2CCA}" type="slidenum">
              <a:rPr lang="es-CL" smtClean="0"/>
              <a:pPr/>
              <a:t>‹Nº›</a:t>
            </a:fld>
            <a:endParaRPr lang="es-CL"/>
          </a:p>
        </p:txBody>
      </p:sp>
      <p:sp>
        <p:nvSpPr>
          <p:cNvPr id="8" name="7 Marcador de pie de página"/>
          <p:cNvSpPr>
            <a:spLocks noGrp="1"/>
          </p:cNvSpPr>
          <p:nvPr>
            <p:ph type="ftr" sz="quarter" idx="11"/>
          </p:nvPr>
        </p:nvSpPr>
        <p:spPr/>
        <p:txBody>
          <a:bodyPr/>
          <a:lstStyle/>
          <a:p>
            <a:endParaRPr lang="es-CL"/>
          </a:p>
        </p:txBody>
      </p:sp>
      <p:sp>
        <p:nvSpPr>
          <p:cNvPr id="7" name="6 Marcador de fecha"/>
          <p:cNvSpPr>
            <a:spLocks noGrp="1"/>
          </p:cNvSpPr>
          <p:nvPr>
            <p:ph type="dt" sz="half" idx="10"/>
          </p:nvPr>
        </p:nvSpPr>
        <p:spPr/>
        <p:txBody>
          <a:bodyPr/>
          <a:lstStyle/>
          <a:p>
            <a:fld id="{854A6C84-8F61-410B-B2B8-D0B9D4128E5F}" type="datetimeFigureOut">
              <a:rPr lang="es-CL" smtClean="0"/>
              <a:pPr/>
              <a:t>01-07-2013</a:t>
            </a:fld>
            <a:endParaRPr lang="es-CL"/>
          </a:p>
        </p:txBody>
      </p:sp>
      <p:sp>
        <p:nvSpPr>
          <p:cNvPr id="3" name="2 Marcador de texto"/>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32" name="31 Marcador de contenido"/>
          <p:cNvSpPr>
            <a:spLocks noGrp="1"/>
          </p:cNvSpPr>
          <p:nvPr>
            <p:ph sz="half" idx="2"/>
          </p:nvPr>
        </p:nvSpPr>
        <p:spPr>
          <a:xfrm>
            <a:off x="457200" y="2201896"/>
            <a:ext cx="4038600" cy="391363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34" name="33 Marcador de contenido"/>
          <p:cNvSpPr>
            <a:spLocks noGrp="1"/>
          </p:cNvSpPr>
          <p:nvPr>
            <p:ph sz="quarter" idx="4"/>
          </p:nvPr>
        </p:nvSpPr>
        <p:spPr>
          <a:xfrm>
            <a:off x="4649788" y="2201896"/>
            <a:ext cx="4038600" cy="391363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 name="1 Título"/>
          <p:cNvSpPr>
            <a:spLocks noGrp="1"/>
          </p:cNvSpPr>
          <p:nvPr>
            <p:ph type="title"/>
          </p:nvPr>
        </p:nvSpPr>
        <p:spPr>
          <a:xfrm>
            <a:off x="457200" y="155448"/>
            <a:ext cx="8229600" cy="1143000"/>
          </a:xfrm>
        </p:spPr>
        <p:txBody>
          <a:bodyPr anchor="b" anchorCtr="0"/>
          <a:lstStyle>
            <a:lvl1pPr>
              <a:defRPr/>
            </a:lvl1pPr>
          </a:lstStyle>
          <a:p>
            <a:r>
              <a:rPr kumimoji="0" lang="es-ES" smtClean="0"/>
              <a:t>Haga clic para modificar el estilo de título del patrón</a:t>
            </a:r>
            <a:endParaRPr kumimoji="0" lang="en-US"/>
          </a:p>
        </p:txBody>
      </p:sp>
      <p:sp>
        <p:nvSpPr>
          <p:cNvPr id="12" name="11 Marcador de texto"/>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cxnSp>
        <p:nvCxnSpPr>
          <p:cNvPr id="10" name="9 Conector recto"/>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Conector recto"/>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854A6C84-8F61-410B-B2B8-D0B9D4128E5F}" type="datetimeFigureOut">
              <a:rPr lang="es-CL" smtClean="0"/>
              <a:pPr/>
              <a:t>01-07-2013</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5335D26D-4B07-47AB-AA3E-14A40F8B2CCA}" type="slidenum">
              <a:rPr lang="es-CL" smtClean="0"/>
              <a:pPr/>
              <a:t>‹Nº›</a:t>
            </a:fld>
            <a:endParaRPr lang="es-CL"/>
          </a:p>
        </p:txBody>
      </p:sp>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54A6C84-8F61-410B-B2B8-D0B9D4128E5F}" type="datetimeFigureOut">
              <a:rPr lang="es-CL" smtClean="0"/>
              <a:pPr/>
              <a:t>01-07-2013</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5335D26D-4B07-47AB-AA3E-14A40F8B2CCA}" type="slidenum">
              <a:rPr lang="es-CL" smtClean="0"/>
              <a:pPr/>
              <a:t>‹Nº›</a:t>
            </a:fld>
            <a:endParaRPr lang="es-C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9" name="28 Marcador de contenido"/>
          <p:cNvSpPr>
            <a:spLocks noGrp="1"/>
          </p:cNvSpPr>
          <p:nvPr>
            <p:ph sz="quarter" idx="1"/>
          </p:nvPr>
        </p:nvSpPr>
        <p:spPr>
          <a:xfrm>
            <a:off x="457200" y="457200"/>
            <a:ext cx="6248400" cy="5715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3" name="2 Marcador de texto"/>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31" name="30 Título"/>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s-ES" smtClean="0"/>
              <a:t>Haga clic para modificar el estilo de título del patrón</a:t>
            </a:r>
            <a:endParaRPr kumimoji="0" lang="en-US"/>
          </a:p>
        </p:txBody>
      </p:sp>
      <p:sp>
        <p:nvSpPr>
          <p:cNvPr id="8" name="7 Marcador de fecha"/>
          <p:cNvSpPr>
            <a:spLocks noGrp="1"/>
          </p:cNvSpPr>
          <p:nvPr>
            <p:ph type="dt" sz="half" idx="14"/>
          </p:nvPr>
        </p:nvSpPr>
        <p:spPr/>
        <p:txBody>
          <a:bodyPr/>
          <a:lstStyle/>
          <a:p>
            <a:fld id="{854A6C84-8F61-410B-B2B8-D0B9D4128E5F}" type="datetimeFigureOut">
              <a:rPr lang="es-CL" smtClean="0"/>
              <a:pPr/>
              <a:t>01-07-2013</a:t>
            </a:fld>
            <a:endParaRPr lang="es-CL"/>
          </a:p>
        </p:txBody>
      </p:sp>
      <p:sp>
        <p:nvSpPr>
          <p:cNvPr id="9" name="8 Marcador de número de diapositiva"/>
          <p:cNvSpPr>
            <a:spLocks noGrp="1"/>
          </p:cNvSpPr>
          <p:nvPr>
            <p:ph type="sldNum" sz="quarter" idx="15"/>
          </p:nvPr>
        </p:nvSpPr>
        <p:spPr/>
        <p:txBody>
          <a:bodyPr/>
          <a:lstStyle/>
          <a:p>
            <a:fld id="{5335D26D-4B07-47AB-AA3E-14A40F8B2CCA}" type="slidenum">
              <a:rPr lang="es-CL" smtClean="0"/>
              <a:pPr/>
              <a:t>‹Nº›</a:t>
            </a:fld>
            <a:endParaRPr lang="es-CL"/>
          </a:p>
        </p:txBody>
      </p:sp>
      <p:sp>
        <p:nvSpPr>
          <p:cNvPr id="10" name="9 Marcador de pie de página"/>
          <p:cNvSpPr>
            <a:spLocks noGrp="1"/>
          </p:cNvSpPr>
          <p:nvPr>
            <p:ph type="ftr" sz="quarter" idx="16"/>
          </p:nvPr>
        </p:nvSpPr>
        <p:spPr/>
        <p:txBody>
          <a:bodyPr/>
          <a:lstStyle/>
          <a:p>
            <a:endParaRPr lang="es-C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s-ES" smtClean="0"/>
              <a:t>Haga clic en el icono para agregar una imagen</a:t>
            </a:r>
            <a:endParaRPr kumimoji="0" lang="en-US"/>
          </a:p>
        </p:txBody>
      </p:sp>
      <p:sp>
        <p:nvSpPr>
          <p:cNvPr id="4" name="3 Marcador de texto"/>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8" name="7 Marcador de fecha"/>
          <p:cNvSpPr>
            <a:spLocks noGrp="1"/>
          </p:cNvSpPr>
          <p:nvPr>
            <p:ph type="dt" sz="half" idx="10"/>
          </p:nvPr>
        </p:nvSpPr>
        <p:spPr/>
        <p:txBody>
          <a:bodyPr/>
          <a:lstStyle/>
          <a:p>
            <a:fld id="{854A6C84-8F61-410B-B2B8-D0B9D4128E5F}" type="datetimeFigureOut">
              <a:rPr lang="es-CL" smtClean="0"/>
              <a:pPr/>
              <a:t>01-07-2013</a:t>
            </a:fld>
            <a:endParaRPr lang="es-CL"/>
          </a:p>
        </p:txBody>
      </p:sp>
      <p:sp>
        <p:nvSpPr>
          <p:cNvPr id="9" name="8 Marcador de número de diapositiva"/>
          <p:cNvSpPr>
            <a:spLocks noGrp="1"/>
          </p:cNvSpPr>
          <p:nvPr>
            <p:ph type="sldNum" sz="quarter" idx="11"/>
          </p:nvPr>
        </p:nvSpPr>
        <p:spPr/>
        <p:txBody>
          <a:bodyPr/>
          <a:lstStyle/>
          <a:p>
            <a:fld id="{5335D26D-4B07-47AB-AA3E-14A40F8B2CCA}" type="slidenum">
              <a:rPr lang="es-CL" smtClean="0"/>
              <a:pPr/>
              <a:t>‹Nº›</a:t>
            </a:fld>
            <a:endParaRPr lang="es-CL"/>
          </a:p>
        </p:txBody>
      </p:sp>
      <p:sp>
        <p:nvSpPr>
          <p:cNvPr id="10" name="9 Marcador de pie de página"/>
          <p:cNvSpPr>
            <a:spLocks noGrp="1"/>
          </p:cNvSpPr>
          <p:nvPr>
            <p:ph type="ftr" sz="quarter" idx="12"/>
          </p:nvPr>
        </p:nvSpPr>
        <p:spPr/>
        <p:txBody>
          <a:bodyPr/>
          <a:lstStyle/>
          <a:p>
            <a:endParaRPr lang="es-C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arcador de texto"/>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854A6C84-8F61-410B-B2B8-D0B9D4128E5F}" type="datetimeFigureOut">
              <a:rPr lang="es-CL" smtClean="0"/>
              <a:pPr/>
              <a:t>01-07-2013</a:t>
            </a:fld>
            <a:endParaRPr lang="es-CL"/>
          </a:p>
        </p:txBody>
      </p:sp>
      <p:sp>
        <p:nvSpPr>
          <p:cNvPr id="10" name="9 Marcador de pie de página"/>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s-CL"/>
          </a:p>
        </p:txBody>
      </p:sp>
      <p:sp>
        <p:nvSpPr>
          <p:cNvPr id="22" name="21 Marcador de número de diapositiva"/>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5335D26D-4B07-47AB-AA3E-14A40F8B2CCA}" type="slidenum">
              <a:rPr lang="es-CL" smtClean="0"/>
              <a:pPr/>
              <a:t>‹Nº›</a:t>
            </a:fld>
            <a:endParaRPr lang="es-CL"/>
          </a:p>
        </p:txBody>
      </p:sp>
      <p:sp>
        <p:nvSpPr>
          <p:cNvPr id="5" name="4 Marcador de título"/>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s-ES" smtClean="0"/>
              <a:t>Haga clic para modificar el estilo de título del patrón</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898721" y="1340768"/>
            <a:ext cx="7346563" cy="1754326"/>
          </a:xfrm>
          <a:prstGeom prst="rect">
            <a:avLst/>
          </a:prstGeom>
          <a:noFill/>
        </p:spPr>
        <p:txBody>
          <a:bodyPr wrap="none" lIns="91440" tIns="45720" rIns="91440" bIns="45720">
            <a:spAutoFit/>
          </a:bodyPr>
          <a:lstStyle/>
          <a:p>
            <a:pPr algn="ctr"/>
            <a:r>
              <a:rPr lang="es-ES" sz="54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CUADRO DE MANDO</a:t>
            </a:r>
          </a:p>
          <a:p>
            <a:pPr algn="ctr"/>
            <a:r>
              <a:rPr lang="es-ES" sz="54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 INTEGRAL</a:t>
            </a:r>
            <a:endParaRPr lang="es-ES" sz="54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
        <p:nvSpPr>
          <p:cNvPr id="6" name="5 Rectángulo redondeado"/>
          <p:cNvSpPr/>
          <p:nvPr/>
        </p:nvSpPr>
        <p:spPr>
          <a:xfrm>
            <a:off x="5574662" y="3559869"/>
            <a:ext cx="2664296" cy="28925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7" name="6 CuadroTexto"/>
          <p:cNvSpPr txBox="1"/>
          <p:nvPr/>
        </p:nvSpPr>
        <p:spPr>
          <a:xfrm>
            <a:off x="5652996" y="3756139"/>
            <a:ext cx="2592288" cy="2646878"/>
          </a:xfrm>
          <a:prstGeom prst="rect">
            <a:avLst/>
          </a:prstGeom>
          <a:noFill/>
        </p:spPr>
        <p:txBody>
          <a:bodyPr wrap="square" rtlCol="0">
            <a:spAutoFit/>
          </a:bodyPr>
          <a:lstStyle/>
          <a:p>
            <a:r>
              <a:rPr lang="es-CL" b="1" dirty="0" smtClean="0"/>
              <a:t>AUTORES:</a:t>
            </a:r>
          </a:p>
          <a:p>
            <a:endParaRPr lang="es-CL" b="1" dirty="0"/>
          </a:p>
          <a:p>
            <a:r>
              <a:rPr lang="es-CL" sz="1600" b="1" dirty="0"/>
              <a:t>Jimmy Bravo </a:t>
            </a:r>
          </a:p>
          <a:p>
            <a:r>
              <a:rPr lang="es-CL" sz="1600" b="1" dirty="0"/>
              <a:t>Martin Catalán</a:t>
            </a:r>
          </a:p>
          <a:p>
            <a:r>
              <a:rPr lang="es-CL" sz="1600" b="1" dirty="0"/>
              <a:t>Elizabeth Chandia </a:t>
            </a:r>
          </a:p>
          <a:p>
            <a:r>
              <a:rPr lang="es-CL" sz="1600" b="1" dirty="0"/>
              <a:t>Christian Céspedes</a:t>
            </a:r>
          </a:p>
          <a:p>
            <a:r>
              <a:rPr lang="es-CL" sz="1600" b="1" dirty="0"/>
              <a:t>Roxana Lagos</a:t>
            </a:r>
          </a:p>
          <a:p>
            <a:r>
              <a:rPr lang="es-CL" sz="1600" b="1" dirty="0"/>
              <a:t>Wladimir Torres</a:t>
            </a:r>
          </a:p>
          <a:p>
            <a:r>
              <a:rPr lang="es-CL" sz="1600" b="1" dirty="0"/>
              <a:t>Claudia Zamorano  </a:t>
            </a:r>
          </a:p>
          <a:p>
            <a:endParaRPr lang="es-CL" b="1" dirty="0"/>
          </a:p>
        </p:txBody>
      </p:sp>
      <p:pic>
        <p:nvPicPr>
          <p:cNvPr id="8" name="7 Imagen"/>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898721" y="3686983"/>
            <a:ext cx="1847850" cy="2466975"/>
          </a:xfrm>
          <a:prstGeom prst="rect">
            <a:avLst/>
          </a:prstGeom>
          <a:ln>
            <a:noFill/>
          </a:ln>
          <a:effectLst>
            <a:softEdge rad="112500"/>
          </a:effectLst>
        </p:spPr>
      </p:pic>
    </p:spTree>
    <p:extLst>
      <p:ext uri="{BB962C8B-B14F-4D97-AF65-F5344CB8AC3E}">
        <p14:creationId xmlns="" xmlns:p14="http://schemas.microsoft.com/office/powerpoint/2010/main" val="4171217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639814" y="260648"/>
            <a:ext cx="3864392" cy="830997"/>
          </a:xfrm>
          <a:prstGeom prst="rect">
            <a:avLst/>
          </a:prstGeom>
          <a:noFill/>
        </p:spPr>
        <p:txBody>
          <a:bodyPr wrap="none" lIns="91440" tIns="45720" rIns="91440" bIns="45720">
            <a:spAutoFit/>
          </a:bodyPr>
          <a:lstStyle/>
          <a:p>
            <a:pPr algn="ctr"/>
            <a:r>
              <a:rPr lang="es-CL" sz="48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Indicadores </a:t>
            </a:r>
            <a:endParaRPr lang="es-CL" sz="48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pic>
        <p:nvPicPr>
          <p:cNvPr id="6145" name="Picture 1"/>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49282" y="1484784"/>
            <a:ext cx="8845455" cy="309634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5254206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639814" y="260648"/>
            <a:ext cx="3864392" cy="830997"/>
          </a:xfrm>
          <a:prstGeom prst="rect">
            <a:avLst/>
          </a:prstGeom>
          <a:noFill/>
        </p:spPr>
        <p:txBody>
          <a:bodyPr wrap="none" lIns="91440" tIns="45720" rIns="91440" bIns="45720">
            <a:spAutoFit/>
          </a:bodyPr>
          <a:lstStyle/>
          <a:p>
            <a:pPr algn="ctr"/>
            <a:r>
              <a:rPr lang="es-CL" sz="48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Indicadores </a:t>
            </a:r>
            <a:endParaRPr lang="es-CL" sz="48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
        <p:nvSpPr>
          <p:cNvPr id="3" name="2 Flecha abajo"/>
          <p:cNvSpPr/>
          <p:nvPr/>
        </p:nvSpPr>
        <p:spPr>
          <a:xfrm>
            <a:off x="3851920" y="1052736"/>
            <a:ext cx="1440150" cy="2272244"/>
          </a:xfrm>
          <a:prstGeom prst="down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s-CL" dirty="0" smtClean="0"/>
          </a:p>
        </p:txBody>
      </p:sp>
      <p:sp>
        <p:nvSpPr>
          <p:cNvPr id="4" name="3 CuadroTexto"/>
          <p:cNvSpPr txBox="1"/>
          <p:nvPr/>
        </p:nvSpPr>
        <p:spPr>
          <a:xfrm>
            <a:off x="3707904" y="1400942"/>
            <a:ext cx="1728192" cy="1815882"/>
          </a:xfrm>
          <a:prstGeom prst="rect">
            <a:avLst/>
          </a:prstGeom>
          <a:noFill/>
        </p:spPr>
        <p:txBody>
          <a:bodyPr wrap="square" rtlCol="0">
            <a:spAutoFit/>
          </a:bodyPr>
          <a:lstStyle/>
          <a:p>
            <a:pPr algn="ctr"/>
            <a:r>
              <a:rPr lang="es-CL" sz="1600" dirty="0" smtClean="0">
                <a:solidFill>
                  <a:schemeClr val="bg1">
                    <a:lumMod val="95000"/>
                    <a:lumOff val="5000"/>
                  </a:schemeClr>
                </a:solidFill>
                <a:latin typeface="Calibri" pitchFamily="34" charset="0"/>
                <a:cs typeface="Calibri" pitchFamily="34" charset="0"/>
              </a:rPr>
              <a:t> E</a:t>
            </a:r>
          </a:p>
          <a:p>
            <a:pPr algn="ctr"/>
            <a:r>
              <a:rPr lang="es-CL" sz="1600" dirty="0" smtClean="0">
                <a:solidFill>
                  <a:schemeClr val="bg1">
                    <a:lumMod val="95000"/>
                    <a:lumOff val="5000"/>
                  </a:schemeClr>
                </a:solidFill>
                <a:latin typeface="Calibri" pitchFamily="34" charset="0"/>
                <a:cs typeface="Calibri" pitchFamily="34" charset="0"/>
              </a:rPr>
              <a:t>X</a:t>
            </a:r>
          </a:p>
          <a:p>
            <a:pPr algn="ctr"/>
            <a:r>
              <a:rPr lang="es-CL" sz="1600" dirty="0" smtClean="0">
                <a:solidFill>
                  <a:schemeClr val="bg1">
                    <a:lumMod val="95000"/>
                    <a:lumOff val="5000"/>
                  </a:schemeClr>
                </a:solidFill>
                <a:latin typeface="Calibri" pitchFamily="34" charset="0"/>
                <a:cs typeface="Calibri" pitchFamily="34" charset="0"/>
              </a:rPr>
              <a:t>T</a:t>
            </a:r>
          </a:p>
          <a:p>
            <a:pPr algn="ctr"/>
            <a:r>
              <a:rPr lang="es-CL" sz="1600" dirty="0" smtClean="0">
                <a:solidFill>
                  <a:schemeClr val="bg1">
                    <a:lumMod val="95000"/>
                    <a:lumOff val="5000"/>
                  </a:schemeClr>
                </a:solidFill>
                <a:latin typeface="Calibri" pitchFamily="34" charset="0"/>
                <a:cs typeface="Calibri" pitchFamily="34" charset="0"/>
              </a:rPr>
              <a:t>E</a:t>
            </a:r>
          </a:p>
          <a:p>
            <a:pPr algn="ctr"/>
            <a:r>
              <a:rPr lang="es-CL" sz="1600" dirty="0" smtClean="0">
                <a:solidFill>
                  <a:schemeClr val="bg1">
                    <a:lumMod val="95000"/>
                    <a:lumOff val="5000"/>
                  </a:schemeClr>
                </a:solidFill>
                <a:latin typeface="Calibri" pitchFamily="34" charset="0"/>
                <a:cs typeface="Calibri" pitchFamily="34" charset="0"/>
              </a:rPr>
              <a:t>R</a:t>
            </a:r>
          </a:p>
          <a:p>
            <a:pPr algn="ctr"/>
            <a:r>
              <a:rPr lang="es-CL" sz="1600" dirty="0" smtClean="0">
                <a:solidFill>
                  <a:schemeClr val="bg1">
                    <a:lumMod val="95000"/>
                    <a:lumOff val="5000"/>
                  </a:schemeClr>
                </a:solidFill>
                <a:latin typeface="Calibri" pitchFamily="34" charset="0"/>
                <a:cs typeface="Calibri" pitchFamily="34" charset="0"/>
              </a:rPr>
              <a:t>N</a:t>
            </a:r>
          </a:p>
          <a:p>
            <a:pPr algn="ctr"/>
            <a:r>
              <a:rPr lang="es-CL" sz="1600" dirty="0" smtClean="0">
                <a:solidFill>
                  <a:schemeClr val="bg1">
                    <a:lumMod val="95000"/>
                    <a:lumOff val="5000"/>
                  </a:schemeClr>
                </a:solidFill>
                <a:latin typeface="Calibri" pitchFamily="34" charset="0"/>
                <a:cs typeface="Calibri" pitchFamily="34" charset="0"/>
              </a:rPr>
              <a:t>A</a:t>
            </a:r>
            <a:endParaRPr lang="es-CL" sz="1600" dirty="0">
              <a:solidFill>
                <a:schemeClr val="bg1">
                  <a:lumMod val="95000"/>
                  <a:lumOff val="5000"/>
                </a:schemeClr>
              </a:solidFill>
              <a:latin typeface="Calibri" pitchFamily="34" charset="0"/>
              <a:cs typeface="Calibri" pitchFamily="34" charset="0"/>
            </a:endParaRPr>
          </a:p>
        </p:txBody>
      </p:sp>
      <p:sp>
        <p:nvSpPr>
          <p:cNvPr id="5" name="4 Elipse"/>
          <p:cNvSpPr/>
          <p:nvPr/>
        </p:nvSpPr>
        <p:spPr>
          <a:xfrm>
            <a:off x="3635896" y="3573016"/>
            <a:ext cx="4104456" cy="2736304"/>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s-CL"/>
          </a:p>
        </p:txBody>
      </p:sp>
      <p:sp>
        <p:nvSpPr>
          <p:cNvPr id="6" name="5 CuadroTexto"/>
          <p:cNvSpPr txBox="1"/>
          <p:nvPr/>
        </p:nvSpPr>
        <p:spPr>
          <a:xfrm>
            <a:off x="4067944" y="3789040"/>
            <a:ext cx="3204366" cy="2308324"/>
          </a:xfrm>
          <a:prstGeom prst="rect">
            <a:avLst/>
          </a:prstGeom>
          <a:noFill/>
        </p:spPr>
        <p:txBody>
          <a:bodyPr wrap="square" rtlCol="0">
            <a:spAutoFit/>
          </a:bodyPr>
          <a:lstStyle/>
          <a:p>
            <a:pPr algn="ctr"/>
            <a:r>
              <a:rPr lang="es-CL" sz="1600" dirty="0">
                <a:solidFill>
                  <a:schemeClr val="bg1">
                    <a:lumMod val="95000"/>
                    <a:lumOff val="5000"/>
                  </a:schemeClr>
                </a:solidFill>
                <a:latin typeface="Calibri" pitchFamily="34" charset="0"/>
                <a:cs typeface="Calibri" pitchFamily="34" charset="0"/>
              </a:rPr>
              <a:t>Se establecen indicadores con relación al marketing (publicidad, promoción, ventas y relaciones públicas) para observar las inversiones que se realizan respecto al número de clientes y el potencial mediático, es decir, la proporción del mercado receptora del gasto detallado anteriormente.</a:t>
            </a:r>
          </a:p>
        </p:txBody>
      </p:sp>
      <p:pic>
        <p:nvPicPr>
          <p:cNvPr id="7" name="6 Imagen"/>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323528" y="1232211"/>
            <a:ext cx="2871124" cy="2153343"/>
          </a:xfrm>
          <a:prstGeom prst="rect">
            <a:avLst/>
          </a:prstGeom>
          <a:ln>
            <a:noFill/>
          </a:ln>
          <a:effectLst>
            <a:softEdge rad="112500"/>
          </a:effectLst>
        </p:spPr>
      </p:pic>
      <p:sp>
        <p:nvSpPr>
          <p:cNvPr id="8" name="7 Flecha abajo"/>
          <p:cNvSpPr/>
          <p:nvPr/>
        </p:nvSpPr>
        <p:spPr>
          <a:xfrm>
            <a:off x="5652120" y="1052736"/>
            <a:ext cx="1440150" cy="2304256"/>
          </a:xfrm>
          <a:prstGeom prst="down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s-CL" sz="1600" dirty="0" smtClean="0">
                <a:solidFill>
                  <a:schemeClr val="bg1"/>
                </a:solidFill>
              </a:rPr>
              <a:t>C</a:t>
            </a:r>
          </a:p>
          <a:p>
            <a:pPr algn="ctr"/>
            <a:r>
              <a:rPr lang="es-CL" sz="1600" dirty="0" smtClean="0">
                <a:solidFill>
                  <a:schemeClr val="bg1"/>
                </a:solidFill>
              </a:rPr>
              <a:t>L</a:t>
            </a:r>
          </a:p>
          <a:p>
            <a:pPr algn="ctr"/>
            <a:r>
              <a:rPr lang="es-CL" sz="1600" dirty="0" smtClean="0">
                <a:solidFill>
                  <a:schemeClr val="bg1"/>
                </a:solidFill>
              </a:rPr>
              <a:t>I</a:t>
            </a:r>
          </a:p>
          <a:p>
            <a:pPr algn="ctr"/>
            <a:r>
              <a:rPr lang="es-CL" sz="1600" dirty="0" smtClean="0">
                <a:solidFill>
                  <a:schemeClr val="bg1"/>
                </a:solidFill>
              </a:rPr>
              <a:t>E</a:t>
            </a:r>
          </a:p>
          <a:p>
            <a:pPr algn="ctr"/>
            <a:r>
              <a:rPr lang="es-CL" sz="1600" dirty="0" smtClean="0">
                <a:solidFill>
                  <a:schemeClr val="bg1"/>
                </a:solidFill>
              </a:rPr>
              <a:t>N</a:t>
            </a:r>
          </a:p>
          <a:p>
            <a:pPr algn="ctr"/>
            <a:r>
              <a:rPr lang="es-CL" sz="1600" dirty="0" smtClean="0">
                <a:solidFill>
                  <a:schemeClr val="bg1"/>
                </a:solidFill>
              </a:rPr>
              <a:t>T</a:t>
            </a:r>
          </a:p>
          <a:p>
            <a:pPr algn="ctr"/>
            <a:r>
              <a:rPr lang="es-CL" sz="1600" dirty="0" smtClean="0">
                <a:solidFill>
                  <a:schemeClr val="bg1"/>
                </a:solidFill>
              </a:rPr>
              <a:t>E</a:t>
            </a:r>
          </a:p>
          <a:p>
            <a:pPr algn="ctr"/>
            <a:r>
              <a:rPr lang="es-CL" sz="1600" dirty="0" smtClean="0">
                <a:solidFill>
                  <a:schemeClr val="bg1"/>
                </a:solidFill>
              </a:rPr>
              <a:t>S</a:t>
            </a:r>
          </a:p>
        </p:txBody>
      </p:sp>
    </p:spTree>
    <p:extLst>
      <p:ext uri="{BB962C8B-B14F-4D97-AF65-F5344CB8AC3E}">
        <p14:creationId xmlns="" xmlns:p14="http://schemas.microsoft.com/office/powerpoint/2010/main" val="19211063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639814" y="260648"/>
            <a:ext cx="3864392" cy="830997"/>
          </a:xfrm>
          <a:prstGeom prst="rect">
            <a:avLst/>
          </a:prstGeom>
          <a:noFill/>
        </p:spPr>
        <p:txBody>
          <a:bodyPr wrap="none" lIns="91440" tIns="45720" rIns="91440" bIns="45720">
            <a:spAutoFit/>
          </a:bodyPr>
          <a:lstStyle/>
          <a:p>
            <a:pPr algn="ctr"/>
            <a:r>
              <a:rPr lang="es-CL" sz="48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Indicadores </a:t>
            </a:r>
            <a:endParaRPr lang="es-CL" sz="48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pic>
        <p:nvPicPr>
          <p:cNvPr id="1026"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68062" y="2175808"/>
            <a:ext cx="8807896" cy="247239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3622129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639814" y="260648"/>
            <a:ext cx="3864392" cy="830997"/>
          </a:xfrm>
          <a:prstGeom prst="rect">
            <a:avLst/>
          </a:prstGeom>
          <a:noFill/>
        </p:spPr>
        <p:txBody>
          <a:bodyPr wrap="none" lIns="91440" tIns="45720" rIns="91440" bIns="45720">
            <a:spAutoFit/>
          </a:bodyPr>
          <a:lstStyle/>
          <a:p>
            <a:pPr algn="ctr"/>
            <a:r>
              <a:rPr lang="es-CL" sz="48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Indicadores </a:t>
            </a:r>
            <a:endParaRPr lang="es-CL" sz="48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
        <p:nvSpPr>
          <p:cNvPr id="3" name="2 Flecha derecha"/>
          <p:cNvSpPr/>
          <p:nvPr/>
        </p:nvSpPr>
        <p:spPr>
          <a:xfrm>
            <a:off x="455201" y="2024844"/>
            <a:ext cx="3222358" cy="1584176"/>
          </a:xfrm>
          <a:prstGeom prst="right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s-CL"/>
          </a:p>
        </p:txBody>
      </p:sp>
      <p:sp>
        <p:nvSpPr>
          <p:cNvPr id="4" name="3 CuadroTexto"/>
          <p:cNvSpPr txBox="1"/>
          <p:nvPr/>
        </p:nvSpPr>
        <p:spPr>
          <a:xfrm>
            <a:off x="455201" y="2632266"/>
            <a:ext cx="2520280" cy="369332"/>
          </a:xfrm>
          <a:prstGeom prst="rect">
            <a:avLst/>
          </a:prstGeom>
          <a:noFill/>
        </p:spPr>
        <p:txBody>
          <a:bodyPr wrap="square" rtlCol="0">
            <a:spAutoFit/>
          </a:bodyPr>
          <a:lstStyle/>
          <a:p>
            <a:pPr algn="ctr"/>
            <a:r>
              <a:rPr lang="es-CL" b="1" i="1" dirty="0">
                <a:solidFill>
                  <a:schemeClr val="bg1">
                    <a:lumMod val="95000"/>
                    <a:lumOff val="5000"/>
                  </a:schemeClr>
                </a:solidFill>
                <a:latin typeface="Calibri" pitchFamily="34" charset="0"/>
                <a:cs typeface="Calibri" pitchFamily="34" charset="0"/>
              </a:rPr>
              <a:t>FINANCIERA</a:t>
            </a:r>
          </a:p>
        </p:txBody>
      </p:sp>
      <p:sp>
        <p:nvSpPr>
          <p:cNvPr id="5" name="4 Rectángulo"/>
          <p:cNvSpPr/>
          <p:nvPr/>
        </p:nvSpPr>
        <p:spPr>
          <a:xfrm>
            <a:off x="5220072" y="1556792"/>
            <a:ext cx="2808312" cy="324036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lang="es-CL"/>
          </a:p>
        </p:txBody>
      </p:sp>
      <p:sp>
        <p:nvSpPr>
          <p:cNvPr id="6" name="5 CuadroTexto"/>
          <p:cNvSpPr txBox="1"/>
          <p:nvPr/>
        </p:nvSpPr>
        <p:spPr>
          <a:xfrm>
            <a:off x="5220072" y="1638089"/>
            <a:ext cx="2736304" cy="3077766"/>
          </a:xfrm>
          <a:prstGeom prst="rect">
            <a:avLst/>
          </a:prstGeom>
          <a:noFill/>
        </p:spPr>
        <p:txBody>
          <a:bodyPr wrap="square" rtlCol="0">
            <a:spAutoFit/>
          </a:bodyPr>
          <a:lstStyle/>
          <a:p>
            <a:r>
              <a:rPr lang="es-CL" sz="1600" dirty="0">
                <a:solidFill>
                  <a:schemeClr val="bg1">
                    <a:lumMod val="95000"/>
                    <a:lumOff val="5000"/>
                  </a:schemeClr>
                </a:solidFill>
                <a:latin typeface="Calibri" pitchFamily="34" charset="0"/>
                <a:cs typeface="Calibri" pitchFamily="34" charset="0"/>
              </a:rPr>
              <a:t>En cuanto a los indicadores de disminución de costos, se establecen la proporción de costos fijos y totales y también la proporción de los de fallos con los de calidad. Por lo que respecta a los indicadores de resultados se consideran la cuota de mercado y la proporción de ingresos con el total de activos.</a:t>
            </a:r>
          </a:p>
          <a:p>
            <a:endParaRPr lang="es-CL" dirty="0"/>
          </a:p>
        </p:txBody>
      </p:sp>
      <p:pic>
        <p:nvPicPr>
          <p:cNvPr id="7" name="6 Imagen"/>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512935" y="4020819"/>
            <a:ext cx="2143125" cy="2133600"/>
          </a:xfrm>
          <a:prstGeom prst="rect">
            <a:avLst/>
          </a:prstGeom>
          <a:ln>
            <a:noFill/>
          </a:ln>
          <a:effectLst>
            <a:softEdge rad="112500"/>
          </a:effectLst>
        </p:spPr>
      </p:pic>
    </p:spTree>
    <p:extLst>
      <p:ext uri="{BB962C8B-B14F-4D97-AF65-F5344CB8AC3E}">
        <p14:creationId xmlns="" xmlns:p14="http://schemas.microsoft.com/office/powerpoint/2010/main" val="41357167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639814" y="260648"/>
            <a:ext cx="3864392" cy="830997"/>
          </a:xfrm>
          <a:prstGeom prst="rect">
            <a:avLst/>
          </a:prstGeom>
          <a:noFill/>
        </p:spPr>
        <p:txBody>
          <a:bodyPr wrap="none" lIns="91440" tIns="45720" rIns="91440" bIns="45720">
            <a:spAutoFit/>
          </a:bodyPr>
          <a:lstStyle/>
          <a:p>
            <a:pPr algn="ctr"/>
            <a:r>
              <a:rPr lang="es-CL" sz="48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Indicadores </a:t>
            </a:r>
            <a:endParaRPr lang="es-CL" sz="48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pic>
        <p:nvPicPr>
          <p:cNvPr id="2049" name="Picture 1"/>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88271" y="2060848"/>
            <a:ext cx="8767478" cy="22968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0154311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800277" y="260648"/>
            <a:ext cx="3543471" cy="830997"/>
          </a:xfrm>
          <a:prstGeom prst="rect">
            <a:avLst/>
          </a:prstGeom>
          <a:noFill/>
        </p:spPr>
        <p:txBody>
          <a:bodyPr wrap="none" lIns="91440" tIns="45720" rIns="91440" bIns="45720">
            <a:spAutoFit/>
          </a:bodyPr>
          <a:lstStyle/>
          <a:p>
            <a:pPr algn="ctr"/>
            <a:r>
              <a:rPr lang="es-CL" sz="48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Conclusión</a:t>
            </a:r>
            <a:endParaRPr lang="es-CL" sz="48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
        <p:nvSpPr>
          <p:cNvPr id="3" name="2 CuadroTexto"/>
          <p:cNvSpPr txBox="1"/>
          <p:nvPr/>
        </p:nvSpPr>
        <p:spPr>
          <a:xfrm>
            <a:off x="1403648" y="1268760"/>
            <a:ext cx="5832648" cy="4801314"/>
          </a:xfrm>
          <a:prstGeom prst="rect">
            <a:avLst/>
          </a:prstGeom>
          <a:noFill/>
        </p:spPr>
        <p:txBody>
          <a:bodyPr wrap="square" rtlCol="0">
            <a:spAutoFit/>
          </a:bodyPr>
          <a:lstStyle/>
          <a:p>
            <a:pPr algn="just"/>
            <a:r>
              <a:rPr lang="es-CL" dirty="0">
                <a:solidFill>
                  <a:schemeClr val="bg1">
                    <a:lumMod val="95000"/>
                    <a:lumOff val="5000"/>
                  </a:schemeClr>
                </a:solidFill>
                <a:latin typeface="Calibri" pitchFamily="34" charset="0"/>
                <a:cs typeface="Calibri" pitchFamily="34" charset="0"/>
              </a:rPr>
              <a:t>Hasta el momento la experiencia de implantación del CMI en la </a:t>
            </a:r>
            <a:r>
              <a:rPr lang="es-CL" dirty="0" smtClean="0">
                <a:solidFill>
                  <a:schemeClr val="bg1">
                    <a:lumMod val="95000"/>
                    <a:lumOff val="5000"/>
                  </a:schemeClr>
                </a:solidFill>
                <a:latin typeface="Calibri" pitchFamily="34" charset="0"/>
                <a:cs typeface="Calibri" pitchFamily="34" charset="0"/>
              </a:rPr>
              <a:t>empresa PACTOSA </a:t>
            </a:r>
            <a:r>
              <a:rPr lang="es-CL" dirty="0">
                <a:solidFill>
                  <a:schemeClr val="bg1">
                    <a:lumMod val="95000"/>
                    <a:lumOff val="5000"/>
                  </a:schemeClr>
                </a:solidFill>
                <a:latin typeface="Calibri" pitchFamily="34" charset="0"/>
                <a:cs typeface="Calibri" pitchFamily="34" charset="0"/>
              </a:rPr>
              <a:t>está siendo positiva, dado que proporciona </a:t>
            </a:r>
            <a:r>
              <a:rPr lang="es-CL" dirty="0" err="1">
                <a:solidFill>
                  <a:schemeClr val="bg1">
                    <a:lumMod val="95000"/>
                    <a:lumOff val="5000"/>
                  </a:schemeClr>
                </a:solidFill>
                <a:latin typeface="Calibri" pitchFamily="34" charset="0"/>
                <a:cs typeface="Calibri" pitchFamily="34" charset="0"/>
              </a:rPr>
              <a:t>feedback</a:t>
            </a:r>
            <a:r>
              <a:rPr lang="es-CL" dirty="0">
                <a:solidFill>
                  <a:schemeClr val="bg1">
                    <a:lumMod val="95000"/>
                    <a:lumOff val="5000"/>
                  </a:schemeClr>
                </a:solidFill>
                <a:latin typeface="Calibri" pitchFamily="34" charset="0"/>
                <a:cs typeface="Calibri" pitchFamily="34" charset="0"/>
              </a:rPr>
              <a:t> a la empresa sobre su estrategia, si está funcionando o no y si los objetivos estratégicos definidos son o no lo suficientemente ambiciosos.</a:t>
            </a:r>
          </a:p>
          <a:p>
            <a:pPr algn="just"/>
            <a:r>
              <a:rPr lang="es-CL" dirty="0">
                <a:solidFill>
                  <a:schemeClr val="bg1">
                    <a:lumMod val="95000"/>
                    <a:lumOff val="5000"/>
                  </a:schemeClr>
                </a:solidFill>
                <a:latin typeface="Calibri" pitchFamily="34" charset="0"/>
                <a:cs typeface="Calibri" pitchFamily="34" charset="0"/>
              </a:rPr>
              <a:t>Los gerentes se están acostumbrando a considerarla como una herramienta básica para su gestión y la realidad es que los trabajadores aprenden con este instrumento y la empresa está obteniendo resultados positivos, superando los beneficios a la inversión realizada.</a:t>
            </a:r>
          </a:p>
          <a:p>
            <a:pPr algn="just"/>
            <a:r>
              <a:rPr lang="es-CL" dirty="0">
                <a:solidFill>
                  <a:schemeClr val="bg1">
                    <a:lumMod val="95000"/>
                    <a:lumOff val="5000"/>
                  </a:schemeClr>
                </a:solidFill>
                <a:latin typeface="Calibri" pitchFamily="34" charset="0"/>
                <a:cs typeface="Calibri" pitchFamily="34" charset="0"/>
              </a:rPr>
              <a:t>Para poder elaborar los indicadores se necesitó información adecuada, por lo que se planteó como obtener la misma, esto es, qué sistemas informáticos a utilizar. En un principio, se han venido utilizando los soportes habituales existentes elaborando un CMI para la Dirección y otros por unidad a partir de los informes que elaboran cada gerente de área.</a:t>
            </a:r>
          </a:p>
          <a:p>
            <a:endParaRPr lang="es-CL" dirty="0"/>
          </a:p>
        </p:txBody>
      </p:sp>
    </p:spTree>
    <p:extLst>
      <p:ext uri="{BB962C8B-B14F-4D97-AF65-F5344CB8AC3E}">
        <p14:creationId xmlns="" xmlns:p14="http://schemas.microsoft.com/office/powerpoint/2010/main" val="3965640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36010" y="692696"/>
            <a:ext cx="8671990" cy="923330"/>
          </a:xfrm>
          <a:prstGeom prst="rect">
            <a:avLst/>
          </a:prstGeom>
          <a:noFill/>
        </p:spPr>
        <p:txBody>
          <a:bodyPr wrap="none" lIns="91440" tIns="45720" rIns="91440" bIns="45720">
            <a:spAutoFit/>
          </a:bodyPr>
          <a:lstStyle/>
          <a:p>
            <a:pPr algn="ctr"/>
            <a:r>
              <a:rPr lang="es-ES" sz="54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Cuadro de mando integral</a:t>
            </a:r>
            <a:endParaRPr lang="es-ES" sz="54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3" name="2 CuadroTexto"/>
          <p:cNvSpPr txBox="1"/>
          <p:nvPr/>
        </p:nvSpPr>
        <p:spPr>
          <a:xfrm>
            <a:off x="1115616" y="1988840"/>
            <a:ext cx="6768752" cy="1754326"/>
          </a:xfrm>
          <a:prstGeom prst="rect">
            <a:avLst/>
          </a:prstGeom>
          <a:noFill/>
        </p:spPr>
        <p:txBody>
          <a:bodyPr wrap="square" rtlCol="0">
            <a:spAutoFit/>
          </a:bodyPr>
          <a:lstStyle/>
          <a:p>
            <a:pPr algn="just"/>
            <a:r>
              <a:rPr lang="es-CL" dirty="0">
                <a:latin typeface="Calibri" pitchFamily="34" charset="0"/>
                <a:cs typeface="Calibri" pitchFamily="34" charset="0"/>
              </a:rPr>
              <a:t>El Cuadro De Mando Integral es una herramienta de gestión que facilita la toma de decisiones, y que recoge un conjunto coherente de indicadores que proporcionan a la alta dirección y a las funciones responsables, una visión comprensible del negocio o de su área de responsabilidad.</a:t>
            </a:r>
          </a:p>
          <a:p>
            <a:endParaRPr lang="es-CL" dirty="0"/>
          </a:p>
        </p:txBody>
      </p:sp>
      <p:pic>
        <p:nvPicPr>
          <p:cNvPr id="1026" name="Imagen 11"/>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4188952" y="3212976"/>
            <a:ext cx="3949060" cy="313290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41816959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580361" y="692696"/>
            <a:ext cx="7983275" cy="1077218"/>
          </a:xfrm>
          <a:prstGeom prst="rect">
            <a:avLst/>
          </a:prstGeom>
          <a:noFill/>
        </p:spPr>
        <p:txBody>
          <a:bodyPr wrap="none" lIns="91440" tIns="45720" rIns="91440" bIns="45720">
            <a:spAutoFit/>
          </a:bodyPr>
          <a:lstStyle/>
          <a:p>
            <a:pPr algn="ctr"/>
            <a:r>
              <a:rPr lang="es-ES" sz="32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¿POR QUÉ NECESITAN LAS EMPRESAS </a:t>
            </a:r>
            <a:endParaRPr lang="es-ES" sz="32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a:p>
            <a:pPr algn="ctr"/>
            <a:r>
              <a:rPr lang="es-ES" sz="32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UN BALANCE SCORECARD?</a:t>
            </a:r>
            <a:endParaRPr lang="es-CL" sz="32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
        <p:nvSpPr>
          <p:cNvPr id="6" name="5 CuadroTexto"/>
          <p:cNvSpPr txBox="1"/>
          <p:nvPr/>
        </p:nvSpPr>
        <p:spPr>
          <a:xfrm>
            <a:off x="323528" y="2132856"/>
            <a:ext cx="4680520" cy="230832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s-CL" sz="1600" dirty="0">
                <a:latin typeface="Calibri" pitchFamily="34" charset="0"/>
                <a:cs typeface="Calibri" pitchFamily="34" charset="0"/>
              </a:rPr>
              <a:t>Las mediciones son importantes: “Si no puedes medirlo, no puedes gestionarlo”. El sistema de medición de una organización afecta muchísimo el comportamiento de la gente, tanto del interior como exterior de la organización. Si las empresas han de sobrevivir y prosperar en la competencia de la era de la información, han de utilizar sistemas de medición y de gestión, derivados de sus estrategias y capacidades. </a:t>
            </a:r>
          </a:p>
        </p:txBody>
      </p:sp>
      <p:pic>
        <p:nvPicPr>
          <p:cNvPr id="7" name="6 Imagen"/>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5599907" y="3140968"/>
            <a:ext cx="3095205" cy="3219013"/>
          </a:xfrm>
          <a:prstGeom prst="rect">
            <a:avLst/>
          </a:prstGeom>
        </p:spPr>
      </p:pic>
    </p:spTree>
    <p:extLst>
      <p:ext uri="{BB962C8B-B14F-4D97-AF65-F5344CB8AC3E}">
        <p14:creationId xmlns="" xmlns:p14="http://schemas.microsoft.com/office/powerpoint/2010/main" val="31116515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76665" y="476672"/>
            <a:ext cx="8765906" cy="1754326"/>
          </a:xfrm>
          <a:prstGeom prst="rect">
            <a:avLst/>
          </a:prstGeom>
          <a:noFill/>
        </p:spPr>
        <p:txBody>
          <a:bodyPr wrap="square" lIns="91440" tIns="45720" rIns="91440" bIns="45720">
            <a:spAutoFit/>
          </a:bodyPr>
          <a:lstStyle/>
          <a:p>
            <a:pPr algn="ctr"/>
            <a:r>
              <a:rPr lang="es-ES" sz="54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HISTORIA DE LA EMPRESA</a:t>
            </a:r>
            <a:endParaRPr lang="es-ES" sz="54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4" name="3 CuadroTexto"/>
          <p:cNvSpPr txBox="1"/>
          <p:nvPr/>
        </p:nvSpPr>
        <p:spPr>
          <a:xfrm>
            <a:off x="373289" y="2262617"/>
            <a:ext cx="4558751" cy="3539430"/>
          </a:xfrm>
          <a:prstGeom prst="rect">
            <a:avLst/>
          </a:prstGeom>
          <a:noFill/>
        </p:spPr>
        <p:txBody>
          <a:bodyPr wrap="square" rtlCol="0">
            <a:spAutoFit/>
          </a:bodyPr>
          <a:lstStyle/>
          <a:p>
            <a:pPr algn="just"/>
            <a:r>
              <a:rPr lang="es-CL" sz="1600" dirty="0">
                <a:solidFill>
                  <a:schemeClr val="bg1">
                    <a:lumMod val="95000"/>
                    <a:lumOff val="5000"/>
                  </a:schemeClr>
                </a:solidFill>
                <a:latin typeface="Calibri" pitchFamily="34" charset="0"/>
                <a:cs typeface="Calibri" pitchFamily="34" charset="0"/>
              </a:rPr>
              <a:t>LECHOSA es una empresa familiar que se dedica a la producción y venta de </a:t>
            </a:r>
            <a:r>
              <a:rPr lang="es-CL" sz="1600" dirty="0" smtClean="0">
                <a:solidFill>
                  <a:schemeClr val="bg1">
                    <a:lumMod val="95000"/>
                    <a:lumOff val="5000"/>
                  </a:schemeClr>
                </a:solidFill>
                <a:latin typeface="Calibri" pitchFamily="34" charset="0"/>
                <a:cs typeface="Calibri" pitchFamily="34" charset="0"/>
              </a:rPr>
              <a:t>leche. </a:t>
            </a:r>
            <a:r>
              <a:rPr lang="es-CL" sz="1600" dirty="0" smtClean="0">
                <a:solidFill>
                  <a:schemeClr val="bg1">
                    <a:lumMod val="95000"/>
                    <a:lumOff val="5000"/>
                  </a:schemeClr>
                </a:solidFill>
                <a:effectLst/>
                <a:latin typeface="Calibri"/>
                <a:ea typeface="Calibri"/>
                <a:cs typeface="Times New Roman"/>
              </a:rPr>
              <a:t>La empresa fue creciendo y empezó a elaborar y vender otros productos lácteos que se hicieron conocidos</a:t>
            </a:r>
            <a:r>
              <a:rPr lang="es-CL" sz="1600" dirty="0" smtClean="0">
                <a:solidFill>
                  <a:schemeClr val="bg1">
                    <a:lumMod val="95000"/>
                    <a:lumOff val="5000"/>
                  </a:schemeClr>
                </a:solidFill>
                <a:latin typeface="Calibri" pitchFamily="34" charset="0"/>
                <a:cs typeface="Calibri" pitchFamily="34" charset="0"/>
              </a:rPr>
              <a:t>.</a:t>
            </a:r>
          </a:p>
          <a:p>
            <a:pPr algn="just"/>
            <a:r>
              <a:rPr lang="es-CL" sz="1600" dirty="0" smtClean="0">
                <a:solidFill>
                  <a:schemeClr val="bg1">
                    <a:lumMod val="95000"/>
                    <a:lumOff val="5000"/>
                  </a:schemeClr>
                </a:solidFill>
                <a:latin typeface="Calibri" pitchFamily="34" charset="0"/>
                <a:cs typeface="Calibri" pitchFamily="34" charset="0"/>
              </a:rPr>
              <a:t>El propietario recibió también una propuesta de fusión de la empresa TEFOSA, del mismo sector. </a:t>
            </a:r>
          </a:p>
          <a:p>
            <a:pPr algn="just"/>
            <a:r>
              <a:rPr lang="es-CL" sz="1600" dirty="0" smtClean="0">
                <a:solidFill>
                  <a:schemeClr val="bg1">
                    <a:lumMod val="95000"/>
                    <a:lumOff val="5000"/>
                  </a:schemeClr>
                </a:solidFill>
                <a:latin typeface="Calibri" pitchFamily="34" charset="0"/>
                <a:cs typeface="Calibri" pitchFamily="34" charset="0"/>
              </a:rPr>
              <a:t>Después de analizar las ventajas e inconvenientes, aceptó llevar a cabo la fusión, de manera que se consiguiese diversificar el negocio  y crecer.</a:t>
            </a:r>
          </a:p>
          <a:p>
            <a:pPr algn="just"/>
            <a:r>
              <a:rPr lang="es-CL" sz="1600" dirty="0" smtClean="0">
                <a:solidFill>
                  <a:schemeClr val="bg1">
                    <a:lumMod val="95000"/>
                    <a:lumOff val="5000"/>
                  </a:schemeClr>
                </a:solidFill>
                <a:latin typeface="Calibri" pitchFamily="34" charset="0"/>
                <a:cs typeface="Calibri" pitchFamily="34" charset="0"/>
              </a:rPr>
              <a:t>La nueva situación dio lugar a la empresa PACTOSA formada por dos organizaciones con culturas similares, pero diferentes, además aumento el accionariado, los clientes se diversificaron, había que conseguir incrementar la cuota de mercado. </a:t>
            </a:r>
          </a:p>
        </p:txBody>
      </p:sp>
      <p:pic>
        <p:nvPicPr>
          <p:cNvPr id="5" name="4 Imagen"/>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5436096" y="3140968"/>
            <a:ext cx="3240360" cy="2417807"/>
          </a:xfrm>
          <a:prstGeom prst="rect">
            <a:avLst/>
          </a:prstGeom>
        </p:spPr>
      </p:pic>
    </p:spTree>
    <p:extLst>
      <p:ext uri="{BB962C8B-B14F-4D97-AF65-F5344CB8AC3E}">
        <p14:creationId xmlns="" xmlns:p14="http://schemas.microsoft.com/office/powerpoint/2010/main" val="2502008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395536" y="2239133"/>
            <a:ext cx="4968552" cy="369332"/>
          </a:xfrm>
          <a:prstGeom prst="rect">
            <a:avLst/>
          </a:prstGeom>
          <a:noFill/>
        </p:spPr>
        <p:txBody>
          <a:bodyPr wrap="square" rtlCol="0">
            <a:spAutoFit/>
          </a:bodyPr>
          <a:lstStyle/>
          <a:p>
            <a:r>
              <a:rPr lang="es-CL" dirty="0" smtClean="0">
                <a:latin typeface="Calibri" pitchFamily="34" charset="0"/>
                <a:cs typeface="Calibri" pitchFamily="34" charset="0"/>
              </a:rPr>
              <a:t>Se llegó al consenso de fijar cuatro perspectivas: </a:t>
            </a:r>
            <a:endParaRPr lang="es-CL" dirty="0">
              <a:latin typeface="Calibri" pitchFamily="34" charset="0"/>
              <a:cs typeface="Calibri" pitchFamily="34" charset="0"/>
            </a:endParaRPr>
          </a:p>
        </p:txBody>
      </p:sp>
      <p:sp>
        <p:nvSpPr>
          <p:cNvPr id="4" name="3 Rectángulo"/>
          <p:cNvSpPr/>
          <p:nvPr/>
        </p:nvSpPr>
        <p:spPr>
          <a:xfrm>
            <a:off x="628965" y="404664"/>
            <a:ext cx="7886069" cy="1569660"/>
          </a:xfrm>
          <a:prstGeom prst="rect">
            <a:avLst/>
          </a:prstGeom>
          <a:noFill/>
        </p:spPr>
        <p:txBody>
          <a:bodyPr wrap="none" lIns="91440" tIns="45720" rIns="91440" bIns="45720">
            <a:spAutoFit/>
          </a:bodyPr>
          <a:lstStyle/>
          <a:p>
            <a:pPr algn="ctr"/>
            <a:r>
              <a:rPr lang="es-ES" sz="48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Cuadro de mando integral</a:t>
            </a:r>
          </a:p>
          <a:p>
            <a:pPr algn="ctr"/>
            <a:r>
              <a:rPr lang="es-ES" sz="48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Empresa </a:t>
            </a:r>
            <a:r>
              <a:rPr lang="es-ES" sz="4800" b="1" cap="none" spc="50" dirty="0" err="1"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Pactosa</a:t>
            </a:r>
            <a:endParaRPr lang="es-CL" sz="48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
        <p:nvSpPr>
          <p:cNvPr id="5" name="4 Llamada ovalada"/>
          <p:cNvSpPr/>
          <p:nvPr/>
        </p:nvSpPr>
        <p:spPr>
          <a:xfrm>
            <a:off x="6436929" y="2238083"/>
            <a:ext cx="2088232" cy="1033374"/>
          </a:xfrm>
          <a:prstGeom prst="wedgeEllipseCallou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L"/>
          </a:p>
        </p:txBody>
      </p:sp>
      <p:sp>
        <p:nvSpPr>
          <p:cNvPr id="6" name="5 CuadroTexto"/>
          <p:cNvSpPr txBox="1"/>
          <p:nvPr/>
        </p:nvSpPr>
        <p:spPr>
          <a:xfrm>
            <a:off x="6397023" y="2607099"/>
            <a:ext cx="2088232" cy="338554"/>
          </a:xfrm>
          <a:prstGeom prst="rect">
            <a:avLst/>
          </a:prstGeom>
          <a:noFill/>
        </p:spPr>
        <p:txBody>
          <a:bodyPr wrap="square" rtlCol="0">
            <a:spAutoFit/>
          </a:bodyPr>
          <a:lstStyle/>
          <a:p>
            <a:r>
              <a:rPr lang="es-CL" sz="1600" b="1" dirty="0">
                <a:solidFill>
                  <a:schemeClr val="bg1">
                    <a:lumMod val="95000"/>
                    <a:lumOff val="5000"/>
                  </a:schemeClr>
                </a:solidFill>
                <a:latin typeface="Calibri" pitchFamily="34" charset="0"/>
                <a:cs typeface="Calibri" pitchFamily="34" charset="0"/>
              </a:rPr>
              <a:t>La financiera</a:t>
            </a:r>
            <a:r>
              <a:rPr lang="es-CL" sz="1600" dirty="0">
                <a:solidFill>
                  <a:schemeClr val="bg1">
                    <a:lumMod val="95000"/>
                    <a:lumOff val="5000"/>
                  </a:schemeClr>
                </a:solidFill>
                <a:latin typeface="Calibri" pitchFamily="34" charset="0"/>
                <a:cs typeface="Calibri" pitchFamily="34" charset="0"/>
              </a:rPr>
              <a:t> </a:t>
            </a:r>
            <a:r>
              <a:rPr lang="es-CL" sz="1600" b="1" dirty="0">
                <a:solidFill>
                  <a:schemeClr val="bg1">
                    <a:lumMod val="95000"/>
                    <a:lumOff val="5000"/>
                  </a:schemeClr>
                </a:solidFill>
                <a:latin typeface="Calibri" pitchFamily="34" charset="0"/>
                <a:cs typeface="Calibri" pitchFamily="34" charset="0"/>
              </a:rPr>
              <a:t>Interna</a:t>
            </a:r>
            <a:r>
              <a:rPr lang="es-CL" sz="1600" dirty="0">
                <a:solidFill>
                  <a:schemeClr val="bg1">
                    <a:lumMod val="95000"/>
                    <a:lumOff val="5000"/>
                  </a:schemeClr>
                </a:solidFill>
                <a:latin typeface="Calibri" pitchFamily="34" charset="0"/>
                <a:cs typeface="Calibri" pitchFamily="34" charset="0"/>
              </a:rPr>
              <a:t>: </a:t>
            </a:r>
          </a:p>
        </p:txBody>
      </p:sp>
      <p:pic>
        <p:nvPicPr>
          <p:cNvPr id="7" name="6 Imagen"/>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391124" y="4189026"/>
            <a:ext cx="1876620" cy="1876620"/>
          </a:xfrm>
          <a:prstGeom prst="rect">
            <a:avLst/>
          </a:prstGeom>
          <a:ln>
            <a:noFill/>
          </a:ln>
          <a:effectLst>
            <a:softEdge rad="112500"/>
          </a:effectLst>
        </p:spPr>
      </p:pic>
      <p:sp>
        <p:nvSpPr>
          <p:cNvPr id="8" name="7 Llamada ovalada"/>
          <p:cNvSpPr/>
          <p:nvPr/>
        </p:nvSpPr>
        <p:spPr>
          <a:xfrm>
            <a:off x="6814780" y="3591929"/>
            <a:ext cx="1617322" cy="1033374"/>
          </a:xfrm>
          <a:prstGeom prst="wedgeEllipseCallou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L"/>
          </a:p>
        </p:txBody>
      </p:sp>
      <p:sp>
        <p:nvSpPr>
          <p:cNvPr id="9" name="8 CuadroTexto"/>
          <p:cNvSpPr txBox="1"/>
          <p:nvPr/>
        </p:nvSpPr>
        <p:spPr>
          <a:xfrm>
            <a:off x="6623521" y="3816228"/>
            <a:ext cx="1872208" cy="584775"/>
          </a:xfrm>
          <a:prstGeom prst="rect">
            <a:avLst/>
          </a:prstGeom>
          <a:noFill/>
        </p:spPr>
        <p:txBody>
          <a:bodyPr wrap="square" rtlCol="0">
            <a:spAutoFit/>
          </a:bodyPr>
          <a:lstStyle/>
          <a:p>
            <a:pPr algn="ctr"/>
            <a:r>
              <a:rPr lang="es-CL" sz="1600" b="1" dirty="0">
                <a:solidFill>
                  <a:schemeClr val="bg1">
                    <a:lumMod val="95000"/>
                    <a:lumOff val="5000"/>
                  </a:schemeClr>
                </a:solidFill>
                <a:latin typeface="Calibri" pitchFamily="34" charset="0"/>
                <a:cs typeface="Calibri" pitchFamily="34" charset="0"/>
              </a:rPr>
              <a:t>La de procesos internos</a:t>
            </a:r>
            <a:endParaRPr lang="es-CL" sz="1600" dirty="0">
              <a:solidFill>
                <a:schemeClr val="bg1">
                  <a:lumMod val="95000"/>
                  <a:lumOff val="5000"/>
                </a:schemeClr>
              </a:solidFill>
              <a:latin typeface="Calibri" pitchFamily="34" charset="0"/>
              <a:cs typeface="Calibri" pitchFamily="34" charset="0"/>
            </a:endParaRPr>
          </a:p>
        </p:txBody>
      </p:sp>
      <p:sp>
        <p:nvSpPr>
          <p:cNvPr id="10" name="9 Llamada ovalada"/>
          <p:cNvSpPr/>
          <p:nvPr/>
        </p:nvSpPr>
        <p:spPr>
          <a:xfrm>
            <a:off x="5076056" y="5589240"/>
            <a:ext cx="1368152" cy="1008112"/>
          </a:xfrm>
          <a:prstGeom prst="wedgeEllipseCallou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L" sz="1600" dirty="0">
              <a:solidFill>
                <a:schemeClr val="bg1">
                  <a:lumMod val="95000"/>
                  <a:lumOff val="5000"/>
                </a:schemeClr>
              </a:solidFill>
              <a:latin typeface="Calibri" pitchFamily="34" charset="0"/>
              <a:cs typeface="Calibri" pitchFamily="34" charset="0"/>
            </a:endParaRPr>
          </a:p>
        </p:txBody>
      </p:sp>
      <p:sp>
        <p:nvSpPr>
          <p:cNvPr id="13" name="12 CuadroTexto"/>
          <p:cNvSpPr txBox="1"/>
          <p:nvPr/>
        </p:nvSpPr>
        <p:spPr>
          <a:xfrm>
            <a:off x="5168425" y="5839488"/>
            <a:ext cx="1584176" cy="861774"/>
          </a:xfrm>
          <a:prstGeom prst="rect">
            <a:avLst/>
          </a:prstGeom>
          <a:noFill/>
        </p:spPr>
        <p:txBody>
          <a:bodyPr wrap="square" rtlCol="0">
            <a:spAutoFit/>
          </a:bodyPr>
          <a:lstStyle/>
          <a:p>
            <a:r>
              <a:rPr lang="es-CL" sz="1600" b="1" dirty="0" smtClean="0">
                <a:solidFill>
                  <a:schemeClr val="bg1">
                    <a:lumMod val="95000"/>
                    <a:lumOff val="5000"/>
                  </a:schemeClr>
                </a:solidFill>
                <a:latin typeface="Calibri" pitchFamily="34" charset="0"/>
                <a:cs typeface="Calibri" pitchFamily="34" charset="0"/>
              </a:rPr>
              <a:t>La de cliente </a:t>
            </a:r>
          </a:p>
          <a:p>
            <a:r>
              <a:rPr lang="es-CL" sz="1600" b="1" dirty="0" smtClean="0">
                <a:solidFill>
                  <a:schemeClr val="bg1">
                    <a:lumMod val="95000"/>
                    <a:lumOff val="5000"/>
                  </a:schemeClr>
                </a:solidFill>
                <a:latin typeface="Calibri" pitchFamily="34" charset="0"/>
                <a:cs typeface="Calibri" pitchFamily="34" charset="0"/>
              </a:rPr>
              <a:t>o Externa</a:t>
            </a:r>
            <a:endParaRPr lang="es-CL" sz="1600" dirty="0" smtClean="0">
              <a:solidFill>
                <a:schemeClr val="bg1">
                  <a:lumMod val="95000"/>
                  <a:lumOff val="5000"/>
                </a:schemeClr>
              </a:solidFill>
              <a:latin typeface="Calibri" pitchFamily="34" charset="0"/>
              <a:cs typeface="Calibri" pitchFamily="34" charset="0"/>
            </a:endParaRPr>
          </a:p>
          <a:p>
            <a:endParaRPr lang="es-CL" dirty="0"/>
          </a:p>
        </p:txBody>
      </p:sp>
      <p:sp>
        <p:nvSpPr>
          <p:cNvPr id="14" name="13 Llamada ovalada"/>
          <p:cNvSpPr/>
          <p:nvPr/>
        </p:nvSpPr>
        <p:spPr>
          <a:xfrm>
            <a:off x="6515509" y="5023462"/>
            <a:ext cx="2088232" cy="1033374"/>
          </a:xfrm>
          <a:prstGeom prst="wedgeEllipseCallou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s-CL"/>
          </a:p>
        </p:txBody>
      </p:sp>
      <p:sp>
        <p:nvSpPr>
          <p:cNvPr id="15" name="14 CuadroTexto"/>
          <p:cNvSpPr txBox="1"/>
          <p:nvPr/>
        </p:nvSpPr>
        <p:spPr>
          <a:xfrm>
            <a:off x="6579325" y="5247761"/>
            <a:ext cx="2088232" cy="584775"/>
          </a:xfrm>
          <a:prstGeom prst="rect">
            <a:avLst/>
          </a:prstGeom>
          <a:noFill/>
        </p:spPr>
        <p:txBody>
          <a:bodyPr wrap="square" rtlCol="0">
            <a:spAutoFit/>
          </a:bodyPr>
          <a:lstStyle/>
          <a:p>
            <a:r>
              <a:rPr lang="es-CL" sz="1600" b="1" dirty="0">
                <a:solidFill>
                  <a:schemeClr val="bg1">
                    <a:lumMod val="95000"/>
                    <a:lumOff val="5000"/>
                  </a:schemeClr>
                </a:solidFill>
                <a:latin typeface="Calibri" pitchFamily="34" charset="0"/>
                <a:cs typeface="Calibri" pitchFamily="34" charset="0"/>
              </a:rPr>
              <a:t>La de aprendizaje y crecimiento</a:t>
            </a:r>
            <a:endParaRPr lang="es-CL" sz="1600" dirty="0">
              <a:solidFill>
                <a:schemeClr val="bg1">
                  <a:lumMod val="95000"/>
                  <a:lumOff val="5000"/>
                </a:schemeClr>
              </a:solidFill>
              <a:latin typeface="Calibri" pitchFamily="34" charset="0"/>
              <a:cs typeface="Calibri" pitchFamily="34" charset="0"/>
            </a:endParaRPr>
          </a:p>
        </p:txBody>
      </p:sp>
      <p:sp>
        <p:nvSpPr>
          <p:cNvPr id="16" name="15 Pergamino vertical"/>
          <p:cNvSpPr/>
          <p:nvPr/>
        </p:nvSpPr>
        <p:spPr>
          <a:xfrm>
            <a:off x="2549094" y="2699107"/>
            <a:ext cx="3096343" cy="3084718"/>
          </a:xfrm>
          <a:prstGeom prst="verticalScroll">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s-CL"/>
          </a:p>
        </p:txBody>
      </p:sp>
      <p:sp>
        <p:nvSpPr>
          <p:cNvPr id="17" name="16 CuadroTexto"/>
          <p:cNvSpPr txBox="1"/>
          <p:nvPr/>
        </p:nvSpPr>
        <p:spPr>
          <a:xfrm>
            <a:off x="2879811" y="3032991"/>
            <a:ext cx="2434911" cy="2739211"/>
          </a:xfrm>
          <a:prstGeom prst="rect">
            <a:avLst/>
          </a:prstGeom>
          <a:noFill/>
        </p:spPr>
        <p:txBody>
          <a:bodyPr wrap="square" rtlCol="0">
            <a:spAutoFit/>
          </a:bodyPr>
          <a:lstStyle/>
          <a:p>
            <a:pPr algn="ctr"/>
            <a:r>
              <a:rPr lang="es-CL" sz="1400" dirty="0">
                <a:solidFill>
                  <a:schemeClr val="bg1">
                    <a:lumMod val="95000"/>
                    <a:lumOff val="5000"/>
                  </a:schemeClr>
                </a:solidFill>
                <a:latin typeface="Calibri" pitchFamily="34" charset="0"/>
                <a:cs typeface="Calibri" pitchFamily="34" charset="0"/>
              </a:rPr>
              <a:t>Para ello, se establecen indicadores donde se utiliza la técnica del semáforo para establecer los estándares entre los que se deben mover los mismos. Para fijarlos, algunos se han comparado con empresas del sector y otros con datos históricos, aunque todavía algunos están pendientes de definir.</a:t>
            </a:r>
          </a:p>
          <a:p>
            <a:endParaRPr lang="es-CL" dirty="0"/>
          </a:p>
        </p:txBody>
      </p:sp>
    </p:spTree>
    <p:extLst>
      <p:ext uri="{BB962C8B-B14F-4D97-AF65-F5344CB8AC3E}">
        <p14:creationId xmlns="" xmlns:p14="http://schemas.microsoft.com/office/powerpoint/2010/main" val="37018777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67948" y="260648"/>
            <a:ext cx="7408118" cy="1569660"/>
          </a:xfrm>
          <a:prstGeom prst="rect">
            <a:avLst/>
          </a:prstGeom>
          <a:noFill/>
        </p:spPr>
        <p:txBody>
          <a:bodyPr wrap="none" lIns="91440" tIns="45720" rIns="91440" bIns="45720">
            <a:spAutoFit/>
          </a:bodyPr>
          <a:lstStyle/>
          <a:p>
            <a:pPr algn="ctr"/>
            <a:r>
              <a:rPr lang="es-ES" sz="48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Identificación de las </a:t>
            </a:r>
          </a:p>
          <a:p>
            <a:pPr algn="ctr"/>
            <a:r>
              <a:rPr lang="es-ES" sz="48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relaciones causa y efecto</a:t>
            </a:r>
            <a:endParaRPr lang="es-CL" sz="48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pic>
        <p:nvPicPr>
          <p:cNvPr id="3" name="2 Imagen"/>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727691" y="1938775"/>
            <a:ext cx="5688632" cy="4583353"/>
          </a:xfrm>
          <a:prstGeom prst="rect">
            <a:avLst/>
          </a:prstGeom>
          <a:ln>
            <a:noFill/>
          </a:ln>
          <a:effectLst>
            <a:outerShdw blurRad="190500" algn="tl" rotWithShape="0">
              <a:srgbClr val="000000">
                <a:alpha val="70000"/>
              </a:srgbClr>
            </a:outerShdw>
          </a:effectLst>
        </p:spPr>
      </p:pic>
    </p:spTree>
    <p:extLst>
      <p:ext uri="{BB962C8B-B14F-4D97-AF65-F5344CB8AC3E}">
        <p14:creationId xmlns="" xmlns:p14="http://schemas.microsoft.com/office/powerpoint/2010/main" val="79049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639814" y="260648"/>
            <a:ext cx="3864392" cy="830997"/>
          </a:xfrm>
          <a:prstGeom prst="rect">
            <a:avLst/>
          </a:prstGeom>
          <a:noFill/>
        </p:spPr>
        <p:txBody>
          <a:bodyPr wrap="none" lIns="91440" tIns="45720" rIns="91440" bIns="45720">
            <a:spAutoFit/>
          </a:bodyPr>
          <a:lstStyle/>
          <a:p>
            <a:pPr algn="ctr"/>
            <a:r>
              <a:rPr lang="es-CL" sz="48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Indicadores </a:t>
            </a:r>
            <a:endParaRPr lang="es-CL" sz="48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
        <p:nvSpPr>
          <p:cNvPr id="3" name="2 Flecha derecha"/>
          <p:cNvSpPr/>
          <p:nvPr/>
        </p:nvSpPr>
        <p:spPr>
          <a:xfrm>
            <a:off x="455201" y="2024844"/>
            <a:ext cx="3222358" cy="15841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4" name="3 CuadroTexto"/>
          <p:cNvSpPr txBox="1"/>
          <p:nvPr/>
        </p:nvSpPr>
        <p:spPr>
          <a:xfrm>
            <a:off x="372864" y="2632266"/>
            <a:ext cx="3276364" cy="369332"/>
          </a:xfrm>
          <a:prstGeom prst="rect">
            <a:avLst/>
          </a:prstGeom>
          <a:noFill/>
        </p:spPr>
        <p:txBody>
          <a:bodyPr wrap="square" rtlCol="0">
            <a:spAutoFit/>
          </a:bodyPr>
          <a:lstStyle/>
          <a:p>
            <a:r>
              <a:rPr lang="es-CL" dirty="0">
                <a:solidFill>
                  <a:schemeClr val="bg1">
                    <a:lumMod val="95000"/>
                    <a:lumOff val="5000"/>
                  </a:schemeClr>
                </a:solidFill>
                <a:latin typeface="Calibri" pitchFamily="34" charset="0"/>
                <a:cs typeface="Calibri" pitchFamily="34" charset="0"/>
              </a:rPr>
              <a:t>DE APRENDIZAJE Y CRECIMIENTO</a:t>
            </a:r>
          </a:p>
        </p:txBody>
      </p:sp>
      <p:sp>
        <p:nvSpPr>
          <p:cNvPr id="5" name="4 Pergamino vertical"/>
          <p:cNvSpPr/>
          <p:nvPr/>
        </p:nvSpPr>
        <p:spPr>
          <a:xfrm>
            <a:off x="4860032" y="1556792"/>
            <a:ext cx="3096343" cy="3024336"/>
          </a:xfrm>
          <a:prstGeom prst="verticalScroll">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s-CL"/>
          </a:p>
        </p:txBody>
      </p:sp>
      <p:pic>
        <p:nvPicPr>
          <p:cNvPr id="7" name="6 Imagen"/>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1292124" y="4070896"/>
            <a:ext cx="2356979" cy="2356979"/>
          </a:xfrm>
          <a:prstGeom prst="rect">
            <a:avLst/>
          </a:prstGeom>
          <a:ln>
            <a:noFill/>
          </a:ln>
          <a:effectLst>
            <a:softEdge rad="112500"/>
          </a:effectLst>
        </p:spPr>
      </p:pic>
      <p:sp>
        <p:nvSpPr>
          <p:cNvPr id="8" name="7 CuadroTexto"/>
          <p:cNvSpPr txBox="1"/>
          <p:nvPr/>
        </p:nvSpPr>
        <p:spPr>
          <a:xfrm>
            <a:off x="5292080" y="2024844"/>
            <a:ext cx="2232248" cy="2585323"/>
          </a:xfrm>
          <a:prstGeom prst="rect">
            <a:avLst/>
          </a:prstGeom>
          <a:noFill/>
        </p:spPr>
        <p:txBody>
          <a:bodyPr wrap="square" rtlCol="0">
            <a:spAutoFit/>
          </a:bodyPr>
          <a:lstStyle/>
          <a:p>
            <a:pPr algn="ctr"/>
            <a:r>
              <a:rPr lang="es-CL" sz="1600" dirty="0">
                <a:solidFill>
                  <a:schemeClr val="bg1"/>
                </a:solidFill>
                <a:latin typeface="Calibri" pitchFamily="34" charset="0"/>
                <a:cs typeface="Calibri" pitchFamily="34" charset="0"/>
              </a:rPr>
              <a:t>La perspectiva de formación  o aprendizaje y el crecimiento, identifica la infraestructura que la empresa debe construir para crear una mejora y crecimiento a largo plazo. </a:t>
            </a:r>
          </a:p>
          <a:p>
            <a:endParaRPr lang="es-CL" dirty="0"/>
          </a:p>
        </p:txBody>
      </p:sp>
    </p:spTree>
    <p:extLst>
      <p:ext uri="{BB962C8B-B14F-4D97-AF65-F5344CB8AC3E}">
        <p14:creationId xmlns="" xmlns:p14="http://schemas.microsoft.com/office/powerpoint/2010/main" val="27656654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639814" y="260648"/>
            <a:ext cx="3864392" cy="830997"/>
          </a:xfrm>
          <a:prstGeom prst="rect">
            <a:avLst/>
          </a:prstGeom>
          <a:noFill/>
        </p:spPr>
        <p:txBody>
          <a:bodyPr wrap="none" lIns="91440" tIns="45720" rIns="91440" bIns="45720">
            <a:spAutoFit/>
          </a:bodyPr>
          <a:lstStyle/>
          <a:p>
            <a:pPr algn="ctr"/>
            <a:r>
              <a:rPr lang="es-CL" sz="48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Indicadores </a:t>
            </a:r>
            <a:endParaRPr lang="es-CL" sz="48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pic>
        <p:nvPicPr>
          <p:cNvPr id="2050"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27866" y="1556792"/>
            <a:ext cx="8888288" cy="3571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29791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639814" y="260648"/>
            <a:ext cx="3864392" cy="830997"/>
          </a:xfrm>
          <a:prstGeom prst="rect">
            <a:avLst/>
          </a:prstGeom>
          <a:noFill/>
        </p:spPr>
        <p:txBody>
          <a:bodyPr wrap="none" lIns="91440" tIns="45720" rIns="91440" bIns="45720">
            <a:spAutoFit/>
          </a:bodyPr>
          <a:lstStyle/>
          <a:p>
            <a:pPr algn="ctr"/>
            <a:r>
              <a:rPr lang="es-CL" sz="48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Indicadores </a:t>
            </a:r>
            <a:endParaRPr lang="es-CL" sz="48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
        <p:nvSpPr>
          <p:cNvPr id="3" name="2 Flecha izquierda"/>
          <p:cNvSpPr/>
          <p:nvPr/>
        </p:nvSpPr>
        <p:spPr>
          <a:xfrm>
            <a:off x="4932040" y="2204864"/>
            <a:ext cx="3456384" cy="1656184"/>
          </a:xfrm>
          <a:prstGeom prst="lef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s-CL"/>
          </a:p>
        </p:txBody>
      </p:sp>
      <p:sp>
        <p:nvSpPr>
          <p:cNvPr id="4" name="3 CuadroTexto"/>
          <p:cNvSpPr txBox="1"/>
          <p:nvPr/>
        </p:nvSpPr>
        <p:spPr>
          <a:xfrm>
            <a:off x="5364088" y="2852936"/>
            <a:ext cx="3024336" cy="646331"/>
          </a:xfrm>
          <a:prstGeom prst="rect">
            <a:avLst/>
          </a:prstGeom>
          <a:noFill/>
        </p:spPr>
        <p:txBody>
          <a:bodyPr wrap="square" rtlCol="0">
            <a:spAutoFit/>
          </a:bodyPr>
          <a:lstStyle/>
          <a:p>
            <a:r>
              <a:rPr lang="es-CL" b="1" i="1" dirty="0">
                <a:solidFill>
                  <a:schemeClr val="bg1">
                    <a:lumMod val="95000"/>
                    <a:lumOff val="5000"/>
                  </a:schemeClr>
                </a:solidFill>
                <a:latin typeface="Calibri" pitchFamily="34" charset="0"/>
                <a:cs typeface="Calibri" pitchFamily="34" charset="0"/>
              </a:rPr>
              <a:t>DE PROCESOS INTERNOS</a:t>
            </a:r>
          </a:p>
          <a:p>
            <a:endParaRPr lang="es-CL" dirty="0"/>
          </a:p>
        </p:txBody>
      </p:sp>
      <p:sp>
        <p:nvSpPr>
          <p:cNvPr id="5" name="4 Pergamino horizontal"/>
          <p:cNvSpPr/>
          <p:nvPr/>
        </p:nvSpPr>
        <p:spPr>
          <a:xfrm>
            <a:off x="483497" y="1795610"/>
            <a:ext cx="4176464" cy="2664296"/>
          </a:xfrm>
          <a:prstGeom prst="horizontalScroll">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CL"/>
          </a:p>
        </p:txBody>
      </p:sp>
      <p:sp>
        <p:nvSpPr>
          <p:cNvPr id="6" name="5 CuadroTexto"/>
          <p:cNvSpPr txBox="1"/>
          <p:nvPr/>
        </p:nvSpPr>
        <p:spPr>
          <a:xfrm>
            <a:off x="827594" y="2093838"/>
            <a:ext cx="3744416" cy="2339102"/>
          </a:xfrm>
          <a:prstGeom prst="rect">
            <a:avLst/>
          </a:prstGeom>
          <a:noFill/>
        </p:spPr>
        <p:txBody>
          <a:bodyPr wrap="square" rtlCol="0">
            <a:spAutoFit/>
          </a:bodyPr>
          <a:lstStyle/>
          <a:p>
            <a:r>
              <a:rPr lang="es-CL" sz="1600" dirty="0">
                <a:solidFill>
                  <a:schemeClr val="bg1">
                    <a:lumMod val="95000"/>
                    <a:lumOff val="5000"/>
                  </a:schemeClr>
                </a:solidFill>
                <a:latin typeface="Calibri" pitchFamily="34" charset="0"/>
                <a:cs typeface="Calibri" pitchFamily="34" charset="0"/>
              </a:rPr>
              <a:t>Para conseguir una excelencia en procesos se necesita actuar en varios</a:t>
            </a:r>
          </a:p>
          <a:p>
            <a:r>
              <a:rPr lang="es-CL" sz="1600" dirty="0">
                <a:solidFill>
                  <a:schemeClr val="bg1">
                    <a:lumMod val="95000"/>
                    <a:lumOff val="5000"/>
                  </a:schemeClr>
                </a:solidFill>
                <a:latin typeface="Calibri" pitchFamily="34" charset="0"/>
                <a:cs typeface="Calibri" pitchFamily="34" charset="0"/>
              </a:rPr>
              <a:t>Ámbitos. Así, respecto al factor tiempo se establecen dos indicadores, uno relacionado con las entregas con retraso y el otro respecto al tiempo de suministro de proveedores, ambos se compararán con los principales competidores.</a:t>
            </a:r>
          </a:p>
          <a:p>
            <a:endParaRPr lang="es-CL" dirty="0"/>
          </a:p>
        </p:txBody>
      </p:sp>
      <p:pic>
        <p:nvPicPr>
          <p:cNvPr id="7" name="6 Imagen"/>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6308428" y="4380335"/>
            <a:ext cx="2080783" cy="2080783"/>
          </a:xfrm>
          <a:prstGeom prst="rect">
            <a:avLst/>
          </a:prstGeom>
          <a:ln>
            <a:noFill/>
          </a:ln>
          <a:effectLst>
            <a:softEdge rad="112500"/>
          </a:effectLst>
        </p:spPr>
      </p:pic>
    </p:spTree>
    <p:extLst>
      <p:ext uri="{BB962C8B-B14F-4D97-AF65-F5344CB8AC3E}">
        <p14:creationId xmlns="" xmlns:p14="http://schemas.microsoft.com/office/powerpoint/2010/main" val="205471290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l">
  <a:themeElements>
    <a:clrScheme name="Papel">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l">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l">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145</TotalTime>
  <Words>735</Words>
  <Application>Microsoft Office PowerPoint</Application>
  <PresentationFormat>Presentación en pantalla (4:3)</PresentationFormat>
  <Paragraphs>67</Paragraphs>
  <Slides>15</Slides>
  <Notes>0</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Papel</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vector>
  </TitlesOfParts>
  <Company>Telefonica Moviles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Telefonica Moviles</dc:creator>
  <cp:lastModifiedBy>roxlagos</cp:lastModifiedBy>
  <cp:revision>15</cp:revision>
  <dcterms:created xsi:type="dcterms:W3CDTF">2013-06-27T14:32:03Z</dcterms:created>
  <dcterms:modified xsi:type="dcterms:W3CDTF">2013-07-01T15:07:09Z</dcterms:modified>
</cp:coreProperties>
</file>